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4">
  <p:sldMasterIdLst>
    <p:sldMasterId id="2147483677" r:id="rId1"/>
  </p:sldMasterIdLst>
  <p:notesMasterIdLst>
    <p:notesMasterId r:id="rId17"/>
  </p:notesMasterIdLst>
  <p:sldIdLst>
    <p:sldId id="310" r:id="rId2"/>
    <p:sldId id="257" r:id="rId3"/>
    <p:sldId id="333" r:id="rId4"/>
    <p:sldId id="345" r:id="rId5"/>
    <p:sldId id="346" r:id="rId6"/>
    <p:sldId id="334" r:id="rId7"/>
    <p:sldId id="347" r:id="rId8"/>
    <p:sldId id="331" r:id="rId9"/>
    <p:sldId id="336" r:id="rId10"/>
    <p:sldId id="337" r:id="rId11"/>
    <p:sldId id="338" r:id="rId12"/>
    <p:sldId id="339" r:id="rId13"/>
    <p:sldId id="344" r:id="rId14"/>
    <p:sldId id="319" r:id="rId15"/>
    <p:sldId id="309" r:id="rId16"/>
  </p:sldIdLst>
  <p:sldSz cx="12192000" cy="6858000"/>
  <p:notesSz cx="7102475" cy="10234613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4560" autoAdjust="0"/>
  </p:normalViewPr>
  <p:slideViewPr>
    <p:cSldViewPr snapToGrid="0">
      <p:cViewPr varScale="1">
        <p:scale>
          <a:sx n="63" d="100"/>
          <a:sy n="63" d="100"/>
        </p:scale>
        <p:origin x="102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B0E829-E0A3-4F07-81E2-D3615CF53317}" type="datetimeFigureOut">
              <a:rPr lang="ru-RU" smtClean="0"/>
              <a:t>11.02.2021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2725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CC8190-E0CE-4DA8-8B29-8AF156EE08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70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218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7628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1221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988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69590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34007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03168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76811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52737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299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11.02.2021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520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11.02.2021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794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11.02.2021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851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11.02.2021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04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11.02.2021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903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11.02.2021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054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11.02.2021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629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11.02.2021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499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11.02.2021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055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11.02.2021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387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11.02.2021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95006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11.02.2021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453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11.02.2021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422441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11.02.2021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5515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11.02.2021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7161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11.02.2021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100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405E5-CF4E-4E4C-8EAD-DFFAA3682E63}" type="datetimeFigureOut">
              <a:rPr lang="ru-RU" smtClean="0"/>
              <a:t>11.02.2021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12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02925" y="3873974"/>
            <a:ext cx="90684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+mj-lt"/>
                <a:cs typeface="Arial" pitchFamily="34" charset="0"/>
              </a:rPr>
              <a:t>«Определение свободных напоров на сети »</a:t>
            </a:r>
            <a:endParaRPr lang="ru-RU" sz="2800" b="1" dirty="0">
              <a:latin typeface="+mj-lt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5" b="24601"/>
          <a:stretch/>
        </p:blipFill>
        <p:spPr>
          <a:xfrm>
            <a:off x="3323884" y="353962"/>
            <a:ext cx="3978438" cy="19513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-2037" t="84330" r="-1" b="1"/>
          <a:stretch/>
        </p:blipFill>
        <p:spPr>
          <a:xfrm>
            <a:off x="3263364" y="2465797"/>
            <a:ext cx="4099477" cy="40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55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99356" y="1707517"/>
            <a:ext cx="9727817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800" dirty="0" smtClean="0">
                <a:cs typeface="Arial" pitchFamily="34" charset="0"/>
              </a:rPr>
              <a:t>Что такое свободный напор?</a:t>
            </a:r>
            <a:endParaRPr lang="ru-RU" sz="2800" dirty="0">
              <a:cs typeface="Arial" pitchFamily="34" charset="0"/>
            </a:endParaRPr>
          </a:p>
          <a:p>
            <a:endParaRPr lang="ru-RU" sz="2800" dirty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800" dirty="0" smtClean="0">
                <a:cs typeface="Arial" pitchFamily="34" charset="0"/>
              </a:rPr>
              <a:t>Требуемый свободный напор для зданий разной этажности в хозяйственно-питьевой системе водопровода</a:t>
            </a:r>
            <a:r>
              <a:rPr lang="ru-RU" sz="2800" dirty="0" smtClean="0">
                <a:cs typeface="Arial" pitchFamily="34" charset="0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2800" dirty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800" dirty="0" smtClean="0">
                <a:cs typeface="Arial" pitchFamily="34" charset="0"/>
              </a:rPr>
              <a:t>Свободный напор в объединенной системе.</a:t>
            </a:r>
            <a:endParaRPr lang="ru-RU" sz="2800" dirty="0" smtClean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kk-KZ" sz="2800" dirty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k-KZ" sz="2800" dirty="0" smtClean="0">
                <a:cs typeface="Arial" pitchFamily="34" charset="0"/>
              </a:rPr>
              <a:t>Порядок </a:t>
            </a:r>
            <a:r>
              <a:rPr lang="kk-KZ" sz="2800" dirty="0" smtClean="0">
                <a:cs typeface="Arial" pitchFamily="34" charset="0"/>
              </a:rPr>
              <a:t>определения свободных напоров на сети</a:t>
            </a:r>
            <a:r>
              <a:rPr lang="ru-RU" sz="2800" dirty="0" smtClean="0">
                <a:cs typeface="Arial" pitchFamily="34" charset="0"/>
              </a:rPr>
              <a:t>.</a:t>
            </a:r>
            <a:endParaRPr lang="ru-RU" sz="2800" dirty="0" smtClean="0">
              <a:cs typeface="Arial" pitchFamily="34" charset="0"/>
            </a:endParaRPr>
          </a:p>
          <a:p>
            <a:endParaRPr lang="kk-KZ" sz="2800" dirty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2800" dirty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000" dirty="0"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8402" y="369572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Рассматриваемые вопросы</a:t>
            </a:r>
            <a:endParaRPr lang="ru-RU" sz="36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4472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14082" y="1128945"/>
            <a:ext cx="1003491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ru-RU" sz="2400" b="1" dirty="0">
                <a:solidFill>
                  <a:srgbClr val="FF0000"/>
                </a:solidFill>
                <a:cs typeface="Aharoni" panose="02010803020104030203" pitchFamily="2" charset="-79"/>
              </a:rPr>
              <a:t>Свободный напор </a:t>
            </a:r>
            <a:r>
              <a:rPr lang="ru-RU" sz="2400" b="1" dirty="0">
                <a:cs typeface="Aharoni" panose="02010803020104030203" pitchFamily="2" charset="-79"/>
              </a:rPr>
              <a:t>- </a:t>
            </a:r>
            <a:r>
              <a:rPr lang="ru-RU" sz="2400" dirty="0"/>
              <a:t> пьезометрическая высота, необходимая для нормальной работы водопровода.</a:t>
            </a:r>
          </a:p>
          <a:p>
            <a:pPr algn="just"/>
            <a:endParaRPr lang="ru-RU" dirty="0" smtClean="0"/>
          </a:p>
          <a:p>
            <a:pPr algn="just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88402" y="267056"/>
            <a:ext cx="86937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Свободный напор</a:t>
            </a:r>
            <a:endParaRPr lang="ru-RU" sz="36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2499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6031" y="1180401"/>
            <a:ext cx="10872831" cy="5043523"/>
          </a:xfrm>
        </p:spPr>
        <p:txBody>
          <a:bodyPr>
            <a:normAutofit fontScale="25000" lnSpcReduction="20000"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ru-RU" sz="7400" dirty="0" smtClean="0">
                <a:solidFill>
                  <a:schemeClr val="tx1"/>
                </a:solidFill>
              </a:rPr>
              <a:t>Минимальный свободный напор в </a:t>
            </a:r>
            <a:r>
              <a:rPr lang="ru-RU" sz="7400" dirty="0">
                <a:solidFill>
                  <a:schemeClr val="tx1"/>
                </a:solidFill>
              </a:rPr>
              <a:t>сети водопровода при </a:t>
            </a:r>
            <a:r>
              <a:rPr lang="ru-RU" sz="7400" dirty="0">
                <a:solidFill>
                  <a:srgbClr val="0070C0"/>
                </a:solidFill>
              </a:rPr>
              <a:t>хозяйственно-питьевом водопотреблении </a:t>
            </a:r>
            <a:r>
              <a:rPr lang="ru-RU" sz="7400" dirty="0">
                <a:solidFill>
                  <a:schemeClr val="tx1"/>
                </a:solidFill>
              </a:rPr>
              <a:t>на вводе в здание для одноэтажной застройки принимается равным 10 м</a:t>
            </a:r>
            <a:r>
              <a:rPr lang="ru-RU" sz="7400" dirty="0" smtClean="0">
                <a:solidFill>
                  <a:schemeClr val="tx1"/>
                </a:solidFill>
              </a:rPr>
              <a:t>. </a:t>
            </a:r>
          </a:p>
          <a:p>
            <a:pPr marL="0" indent="0" algn="just">
              <a:buNone/>
            </a:pPr>
            <a:endParaRPr lang="ru-RU" sz="7400" dirty="0">
              <a:solidFill>
                <a:schemeClr val="tx1"/>
              </a:solidFill>
              <a:cs typeface="Aharoni" panose="02010803020104030203" pitchFamily="2" charset="-79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ru-RU" altLang="ru-RU" sz="7400" dirty="0">
                <a:solidFill>
                  <a:schemeClr val="tx1"/>
                </a:solidFill>
              </a:rPr>
              <a:t>при большей этажности — на каждый этаж добавляется 4 м </a:t>
            </a:r>
            <a:r>
              <a:rPr lang="ru-RU" altLang="ru-RU" sz="7400" dirty="0" smtClean="0">
                <a:solidFill>
                  <a:schemeClr val="tx1"/>
                </a:solidFill>
              </a:rPr>
              <a:t>вод. ст.: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ru-RU" sz="7400" dirty="0">
              <a:solidFill>
                <a:schemeClr val="tx1"/>
              </a:solidFill>
            </a:endParaRPr>
          </a:p>
          <a:p>
            <a:pPr marL="0" indent="0"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ru-RU" sz="7400" dirty="0">
                <a:solidFill>
                  <a:schemeClr val="tx1"/>
                </a:solidFill>
              </a:rPr>
              <a:t>H</a:t>
            </a:r>
            <a:r>
              <a:rPr lang="kk-KZ" altLang="ru-RU" sz="7400" dirty="0">
                <a:solidFill>
                  <a:schemeClr val="tx1"/>
                </a:solidFill>
              </a:rPr>
              <a:t>св.тр </a:t>
            </a:r>
            <a:r>
              <a:rPr lang="ru-RU" altLang="ru-RU" sz="7400" dirty="0">
                <a:solidFill>
                  <a:schemeClr val="tx1"/>
                </a:solidFill>
              </a:rPr>
              <a:t>= 4(п— 1) + 10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7400" dirty="0">
                <a:solidFill>
                  <a:schemeClr val="tx1"/>
                </a:solidFill>
              </a:rPr>
              <a:t>   </a:t>
            </a:r>
            <a:endParaRPr lang="ru-RU" altLang="ru-RU" sz="74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7400" dirty="0" smtClean="0">
                <a:solidFill>
                  <a:schemeClr val="tx1"/>
                </a:solidFill>
              </a:rPr>
              <a:t> </a:t>
            </a:r>
            <a:r>
              <a:rPr lang="ru-RU" altLang="ru-RU" sz="7400" dirty="0">
                <a:solidFill>
                  <a:schemeClr val="tx1"/>
                </a:solidFill>
              </a:rPr>
              <a:t>где </a:t>
            </a:r>
            <a:r>
              <a:rPr lang="ru-RU" altLang="ru-RU" sz="7400" i="1" dirty="0">
                <a:solidFill>
                  <a:schemeClr val="tx1"/>
                </a:solidFill>
              </a:rPr>
              <a:t>п </a:t>
            </a:r>
            <a:r>
              <a:rPr lang="ru-RU" altLang="ru-RU" sz="7400" dirty="0">
                <a:solidFill>
                  <a:schemeClr val="tx1"/>
                </a:solidFill>
              </a:rPr>
              <a:t>— число этажей</a:t>
            </a:r>
            <a:r>
              <a:rPr lang="ru-RU" altLang="ru-RU" sz="74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7400" dirty="0">
              <a:solidFill>
                <a:schemeClr val="tx1"/>
              </a:solidFill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7400" dirty="0" smtClean="0">
                <a:solidFill>
                  <a:schemeClr val="tx1"/>
                </a:solidFill>
              </a:rPr>
              <a:t>должен быть обеспечен у здания расположенного в диктующей точке. </a:t>
            </a:r>
          </a:p>
          <a:p>
            <a:pPr marL="0" indent="0" algn="just">
              <a:buNone/>
            </a:pPr>
            <a:endParaRPr lang="ru-RU" sz="7400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7400" u="sng" dirty="0">
                <a:solidFill>
                  <a:schemeClr val="tx1"/>
                </a:solidFill>
              </a:rPr>
              <a:t>Диктующая точка</a:t>
            </a:r>
            <a:r>
              <a:rPr lang="ru-RU" sz="7400" dirty="0">
                <a:solidFill>
                  <a:schemeClr val="tx1"/>
                </a:solidFill>
              </a:rPr>
              <a:t> - наиболее удаленная и/или высоко </a:t>
            </a:r>
            <a:r>
              <a:rPr lang="ru-RU" sz="7400" dirty="0" smtClean="0">
                <a:solidFill>
                  <a:schemeClr val="tx1"/>
                </a:solidFill>
              </a:rPr>
              <a:t>расположенная </a:t>
            </a:r>
            <a:r>
              <a:rPr lang="ru-RU" sz="7400" dirty="0">
                <a:solidFill>
                  <a:schemeClr val="tx1"/>
                </a:solidFill>
              </a:rPr>
              <a:t>от точки питания </a:t>
            </a:r>
            <a:r>
              <a:rPr lang="ru-RU" sz="7400" dirty="0" smtClean="0">
                <a:solidFill>
                  <a:schemeClr val="tx1"/>
                </a:solidFill>
              </a:rPr>
              <a:t>сети.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ru-RU" sz="7400" dirty="0" smtClean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altLang="ru-RU" sz="7400" dirty="0">
                <a:solidFill>
                  <a:schemeClr val="tx1"/>
                </a:solidFill>
              </a:rPr>
              <a:t>Свободные напоры в любой точке сети определяют как разность отметок пьезометрических линий и поверхности земли.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ru-RU" sz="7400" dirty="0">
              <a:solidFill>
                <a:schemeClr val="tx1"/>
              </a:solidFill>
              <a:cs typeface="Aharoni" panose="02010803020104030203" pitchFamily="2" charset="-79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ru-RU" sz="7400" dirty="0">
              <a:solidFill>
                <a:schemeClr val="tx1"/>
              </a:solidFill>
              <a:cs typeface="Aharoni" panose="02010803020104030203" pitchFamily="2" charset="-79"/>
            </a:endParaRPr>
          </a:p>
          <a:p>
            <a:pPr marL="0" indent="0" algn="just">
              <a:buNone/>
            </a:pPr>
            <a:endParaRPr lang="ru-RU" sz="7400" dirty="0">
              <a:solidFill>
                <a:schemeClr val="tx1"/>
              </a:solidFill>
              <a:cs typeface="Aharoni" panose="02010803020104030203" pitchFamily="2" charset="-79"/>
            </a:endParaRP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74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7400" dirty="0" smtClean="0"/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7400" dirty="0" smtClean="0"/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7400" dirty="0"/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7400" dirty="0"/>
          </a:p>
          <a:p>
            <a:pPr marL="0" indent="0" algn="just">
              <a:buNone/>
            </a:pPr>
            <a:endParaRPr lang="ru-RU" sz="2400" dirty="0">
              <a:solidFill>
                <a:schemeClr val="tx1"/>
              </a:solidFill>
              <a:cs typeface="Aharoni" panose="02010803020104030203" pitchFamily="2" charset="-79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CB18-1043-4FF7-9999-3E5345BC2CFC}" type="slidenum">
              <a:rPr lang="ru-RU" smtClean="0"/>
              <a:t>4</a:t>
            </a:fld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814707" y="407557"/>
            <a:ext cx="9436875" cy="6267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Хозяйственно-питьевая система водопровода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71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243" y="1682677"/>
            <a:ext cx="10872831" cy="3095385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>
                <a:solidFill>
                  <a:schemeClr val="tx1"/>
                </a:solidFill>
              </a:rPr>
              <a:t>Свободный напор в </a:t>
            </a:r>
            <a:r>
              <a:rPr lang="ru-RU" sz="2400" dirty="0">
                <a:solidFill>
                  <a:schemeClr val="tx1"/>
                </a:solidFill>
              </a:rPr>
              <a:t>сети </a:t>
            </a:r>
            <a:r>
              <a:rPr lang="ru-RU" sz="2400" dirty="0">
                <a:solidFill>
                  <a:srgbClr val="0070C0"/>
                </a:solidFill>
              </a:rPr>
              <a:t>объединенного водопровода (хозяйственно-питьевого и противопожарного</a:t>
            </a:r>
            <a:r>
              <a:rPr lang="ru-RU" sz="2400" dirty="0">
                <a:solidFill>
                  <a:schemeClr val="tx1"/>
                </a:solidFill>
              </a:rPr>
              <a:t>) у </a:t>
            </a:r>
            <a:r>
              <a:rPr lang="ru-RU" sz="2400" dirty="0" err="1">
                <a:solidFill>
                  <a:schemeClr val="tx1"/>
                </a:solidFill>
              </a:rPr>
              <a:t>водопотребителя</a:t>
            </a:r>
            <a:r>
              <a:rPr lang="ru-RU" sz="2400" dirty="0">
                <a:solidFill>
                  <a:schemeClr val="tx1"/>
                </a:solidFill>
              </a:rPr>
              <a:t> не должен превышать 60 м вод. ст. 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ru-RU" sz="2400" dirty="0">
              <a:solidFill>
                <a:schemeClr val="tx1"/>
              </a:solidFill>
              <a:cs typeface="Aharoni" panose="02010803020104030203" pitchFamily="2" charset="-79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altLang="ru-RU" sz="2400" dirty="0">
                <a:solidFill>
                  <a:schemeClr val="tx1"/>
                </a:solidFill>
              </a:rPr>
              <a:t> иначе для отдельных зданий, сооружений или зон устанавливаются регуляторы давления или применяется зонирование систем водопровода. 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ru-RU" altLang="ru-RU" sz="2400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ru-RU" sz="2400" dirty="0">
              <a:solidFill>
                <a:schemeClr val="tx1"/>
              </a:solidFill>
              <a:cs typeface="Aharoni" panose="02010803020104030203" pitchFamily="2" charset="-79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ru-RU" sz="2400" dirty="0">
              <a:solidFill>
                <a:schemeClr val="tx1"/>
              </a:solidFill>
              <a:cs typeface="Aharoni" panose="02010803020104030203" pitchFamily="2" charset="-79"/>
            </a:endParaRPr>
          </a:p>
          <a:p>
            <a:pPr marL="0" indent="0" algn="just">
              <a:buNone/>
            </a:pPr>
            <a:endParaRPr lang="ru-RU" sz="2400" dirty="0">
              <a:solidFill>
                <a:schemeClr val="tx1"/>
              </a:solidFill>
              <a:cs typeface="Aharoni" panose="02010803020104030203" pitchFamily="2" charset="-79"/>
            </a:endParaRP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4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400" dirty="0" smtClean="0"/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400" dirty="0" smtClean="0"/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400" dirty="0"/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400" dirty="0"/>
          </a:p>
          <a:p>
            <a:pPr marL="0" indent="0" algn="just">
              <a:buNone/>
            </a:pPr>
            <a:endParaRPr lang="ru-RU" sz="2400" dirty="0">
              <a:solidFill>
                <a:schemeClr val="tx1"/>
              </a:solidFill>
              <a:cs typeface="Aharoni" panose="02010803020104030203" pitchFamily="2" charset="-79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CB18-1043-4FF7-9999-3E5345BC2CFC}" type="slidenum">
              <a:rPr lang="ru-RU" smtClean="0"/>
              <a:t>5</a:t>
            </a:fld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814708" y="407557"/>
            <a:ext cx="8596668" cy="6267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Объединенная хозяйственно-питьевая система водопровода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75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88402" y="267056"/>
            <a:ext cx="86937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Помни</a:t>
            </a:r>
            <a:endParaRPr lang="ru-RU" sz="36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77240" y="1575036"/>
            <a:ext cx="10195560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2800" dirty="0"/>
              <a:t>в наиболее высоко расположенной точке сети должен быть</a:t>
            </a:r>
          </a:p>
          <a:p>
            <a:pPr algn="just">
              <a:lnSpc>
                <a:spcPct val="80000"/>
              </a:lnSpc>
            </a:pPr>
            <a:r>
              <a:rPr lang="ru-RU" sz="2800" dirty="0" smtClean="0"/>
              <a:t>обеспечен </a:t>
            </a:r>
            <a:r>
              <a:rPr lang="ru-RU" sz="2800" dirty="0"/>
              <a:t>необходимый свободный напор, </a:t>
            </a:r>
            <a:endParaRPr lang="ru-RU" sz="2800" dirty="0" smtClean="0"/>
          </a:p>
          <a:p>
            <a:pPr algn="just">
              <a:lnSpc>
                <a:spcPct val="80000"/>
              </a:lnSpc>
            </a:pPr>
            <a:r>
              <a:rPr lang="ru-RU" sz="2800" dirty="0" smtClean="0"/>
              <a:t>а </a:t>
            </a:r>
            <a:r>
              <a:rPr lang="ru-RU" sz="2800" dirty="0"/>
              <a:t>в ее нижней (</a:t>
            </a:r>
            <a:r>
              <a:rPr lang="ru-RU" sz="2800" dirty="0" smtClean="0"/>
              <a:t>или  начальной</a:t>
            </a:r>
            <a:r>
              <a:rPr lang="ru-RU" sz="2800" dirty="0"/>
              <a:t>) точке напор не должен превышать 60 м (0,6 МПа</a:t>
            </a:r>
            <a:r>
              <a:rPr lang="ru-RU" sz="2800" dirty="0" smtClean="0"/>
              <a:t>).</a:t>
            </a:r>
          </a:p>
          <a:p>
            <a:pPr algn="just">
              <a:lnSpc>
                <a:spcPct val="80000"/>
              </a:lnSpc>
            </a:pPr>
            <a:endParaRPr lang="ru-RU" altLang="ru-RU" sz="2800" dirty="0"/>
          </a:p>
          <a:p>
            <a:pPr algn="just">
              <a:lnSpc>
                <a:spcPct val="80000"/>
              </a:lnSpc>
            </a:pPr>
            <a:r>
              <a:rPr lang="ru-RU" altLang="ru-RU" sz="2800" dirty="0" smtClean="0"/>
              <a:t>Определяется на 3 расчетных случая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61107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02920" y="176646"/>
            <a:ext cx="10424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Результат </a:t>
            </a:r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выполнения гидравлического расчета</a:t>
            </a:r>
            <a:endParaRPr lang="ru-RU" sz="36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0717367"/>
              </p:ext>
            </p:extLst>
          </p:nvPr>
        </p:nvGraphicFramePr>
        <p:xfrm>
          <a:off x="274320" y="1376975"/>
          <a:ext cx="11216639" cy="51511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8723"/>
                <a:gridCol w="657696"/>
                <a:gridCol w="763094"/>
                <a:gridCol w="763094"/>
                <a:gridCol w="763094"/>
                <a:gridCol w="763094"/>
                <a:gridCol w="890276"/>
                <a:gridCol w="890276"/>
                <a:gridCol w="763094"/>
                <a:gridCol w="890276"/>
                <a:gridCol w="890276"/>
                <a:gridCol w="763094"/>
                <a:gridCol w="890276"/>
                <a:gridCol w="890276"/>
              </a:tblGrid>
              <a:tr h="7024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 коль-</a:t>
                      </a:r>
                      <a:r>
                        <a:rPr lang="ru-RU" sz="1200" dirty="0" err="1">
                          <a:effectLst/>
                        </a:rPr>
                        <a:t>ца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 </a:t>
                      </a:r>
                      <a:r>
                        <a:rPr lang="ru-RU" sz="1200" dirty="0" err="1">
                          <a:effectLst/>
                        </a:rPr>
                        <a:t>уч</a:t>
                      </a:r>
                      <a:r>
                        <a:rPr lang="ru-RU" sz="1200" dirty="0">
                          <a:effectLst/>
                        </a:rPr>
                        <a:t>-ка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длина </a:t>
                      </a:r>
                      <a:r>
                        <a:rPr lang="en-US" sz="1200" dirty="0">
                          <a:effectLst/>
                        </a:rPr>
                        <a:t>l</a:t>
                      </a:r>
                      <a:r>
                        <a:rPr lang="ru-RU" sz="1200" dirty="0">
                          <a:effectLst/>
                        </a:rPr>
                        <a:t>, 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предварительное </a:t>
                      </a:r>
                      <a:r>
                        <a:rPr lang="ru-RU" sz="1200" dirty="0" err="1">
                          <a:effectLst/>
                        </a:rPr>
                        <a:t>потокораспределение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первое исправление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второе исправление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82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q</a:t>
                      </a:r>
                      <a:r>
                        <a:rPr lang="ru-RU" sz="1200">
                          <a:effectLst/>
                        </a:rPr>
                        <a:t>, л/с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</a:t>
                      </a:r>
                      <a:r>
                        <a:rPr lang="ru-RU" sz="1200" dirty="0">
                          <a:effectLst/>
                        </a:rPr>
                        <a:t>, мм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sym typeface="Symbol" panose="05050102010706020507" pitchFamily="18" charset="2"/>
                        </a:rPr>
                        <a:t></a:t>
                      </a:r>
                      <a:r>
                        <a:rPr lang="ru-RU" sz="1200">
                          <a:effectLst/>
                        </a:rPr>
                        <a:t>, м/с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h</a:t>
                      </a:r>
                      <a:r>
                        <a:rPr lang="en-US" sz="1200" baseline="-25000" dirty="0">
                          <a:effectLst/>
                        </a:rPr>
                        <a:t>l</a:t>
                      </a:r>
                      <a:r>
                        <a:rPr lang="en-US" sz="1200" dirty="0">
                          <a:effectLst/>
                        </a:rPr>
                        <a:t> =  </a:t>
                      </a:r>
                      <a:r>
                        <a:rPr lang="en-US" sz="1200" dirty="0" err="1">
                          <a:effectLst/>
                        </a:rPr>
                        <a:t>i</a:t>
                      </a:r>
                      <a:r>
                        <a:rPr lang="ru-RU" sz="1200" dirty="0">
                          <a:effectLst/>
                          <a:sym typeface="Symbol" panose="05050102010706020507" pitchFamily="18" charset="2"/>
                        </a:rPr>
                        <a:t></a:t>
                      </a:r>
                      <a:r>
                        <a:rPr lang="en-US" sz="1200" dirty="0">
                          <a:effectLst/>
                        </a:rPr>
                        <a:t> l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q</a:t>
                      </a:r>
                      <a:r>
                        <a:rPr lang="ru-RU" sz="1200" baseline="-25000" dirty="0" err="1">
                          <a:effectLst/>
                        </a:rPr>
                        <a:t>исп</a:t>
                      </a:r>
                      <a:r>
                        <a:rPr lang="ru-RU" sz="1200" dirty="0">
                          <a:effectLst/>
                        </a:rPr>
                        <a:t>, л/с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i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h</a:t>
                      </a:r>
                      <a:r>
                        <a:rPr lang="en-US" sz="1200" baseline="-25000" dirty="0">
                          <a:effectLst/>
                        </a:rPr>
                        <a:t>l</a:t>
                      </a:r>
                      <a:r>
                        <a:rPr lang="en-US" sz="1200" dirty="0">
                          <a:effectLst/>
                        </a:rPr>
                        <a:t> =  </a:t>
                      </a:r>
                      <a:r>
                        <a:rPr lang="en-US" sz="1200" dirty="0" err="1">
                          <a:effectLst/>
                        </a:rPr>
                        <a:t>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  <a:sym typeface="Symbol" panose="05050102010706020507" pitchFamily="18" charset="2"/>
                        </a:rPr>
                        <a:t></a:t>
                      </a:r>
                      <a:r>
                        <a:rPr lang="en-US" sz="1200" dirty="0">
                          <a:effectLst/>
                        </a:rPr>
                        <a:t> l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q</a:t>
                      </a:r>
                      <a:r>
                        <a:rPr lang="ru-RU" sz="1200" baseline="-25000">
                          <a:effectLst/>
                        </a:rPr>
                        <a:t>исп</a:t>
                      </a:r>
                      <a:r>
                        <a:rPr lang="ru-RU" sz="1200">
                          <a:effectLst/>
                        </a:rPr>
                        <a:t>, л/с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</a:t>
                      </a:r>
                      <a:r>
                        <a:rPr lang="en-US" sz="1200" baseline="-25000">
                          <a:effectLst/>
                        </a:rPr>
                        <a:t>l</a:t>
                      </a:r>
                      <a:r>
                        <a:rPr lang="en-US" sz="1200">
                          <a:effectLst/>
                        </a:rPr>
                        <a:t> =  i </a:t>
                      </a:r>
                      <a:r>
                        <a:rPr lang="ru-RU" sz="1200">
                          <a:effectLst/>
                          <a:sym typeface="Symbol" panose="05050102010706020507" pitchFamily="18" charset="2"/>
                        </a:rPr>
                        <a:t></a:t>
                      </a:r>
                      <a:r>
                        <a:rPr lang="en-US" sz="1200">
                          <a:effectLst/>
                        </a:rPr>
                        <a:t> l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1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141">
                <a:tc rowSpan="4"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effectLst/>
                        </a:rPr>
                        <a:t>I</a:t>
                      </a:r>
                      <a:endParaRPr lang="ru-RU" sz="1200" b="1" i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1-2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+14,99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0,82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0,00883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+7,28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+13,57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0,00727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+5,99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+13,24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0,00702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+5,79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1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2-3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+36,18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1,12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0,0108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+5,4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+34,76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0,00994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+4,97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+34,42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0,00904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+4,97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1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3-6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0,79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0,0103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-8,49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-10,325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0,0105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-8,66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-10,269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0,0104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-8,58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1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6-1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110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1,13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0,00534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2,61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-111,42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0,0040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-1,96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-111,76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0,00552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-2,7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6568"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                     q</a:t>
                      </a:r>
                      <a:r>
                        <a:rPr lang="ru-RU" sz="1200" baseline="-25000">
                          <a:effectLst/>
                        </a:rPr>
                        <a:t>ср</a:t>
                      </a:r>
                      <a:r>
                        <a:rPr lang="en-US" sz="1200" baseline="-25000">
                          <a:effectLst/>
                        </a:rPr>
                        <a:t>.</a:t>
                      </a:r>
                      <a:r>
                        <a:rPr lang="en-US" sz="1200">
                          <a:effectLst/>
                        </a:rPr>
                        <a:t> =42,79     </a:t>
                      </a:r>
                      <a:r>
                        <a:rPr lang="en-US" sz="1200" baseline="-25000">
                          <a:effectLst/>
                        </a:rPr>
                        <a:t>  </a:t>
                      </a:r>
                      <a:r>
                        <a:rPr lang="en-US" sz="1200">
                          <a:effectLst/>
                        </a:rPr>
                        <a:t>                                                    </a:t>
                      </a:r>
                      <a:r>
                        <a:rPr lang="ru-RU" sz="1200">
                          <a:effectLst/>
                          <a:sym typeface="UniversalMath1 BT" panose="05050102010205020602" pitchFamily="18" charset="2"/>
                        </a:rPr>
                        <a:t></a:t>
                      </a:r>
                      <a:r>
                        <a:rPr lang="en-US" sz="1200">
                          <a:effectLst/>
                        </a:rPr>
                        <a:t>h=+1,58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                     </a:t>
                      </a:r>
                      <a:r>
                        <a:rPr lang="en-US" sz="1200">
                          <a:effectLst/>
                          <a:sym typeface="Symbol" panose="05050102010706020507" pitchFamily="18" charset="2"/>
                        </a:rPr>
                        <a:t></a:t>
                      </a:r>
                      <a:r>
                        <a:rPr lang="en-US" sz="1200">
                          <a:effectLst/>
                        </a:rPr>
                        <a:t> h = 23,78                                                         </a:t>
                      </a:r>
                      <a:r>
                        <a:rPr lang="ru-RU" sz="1200">
                          <a:effectLst/>
                          <a:sym typeface="UniversalMath1 BT" panose="05050102010205020602" pitchFamily="18" charset="2"/>
                        </a:rPr>
                        <a:t></a:t>
                      </a:r>
                      <a:r>
                        <a:rPr lang="en-US" sz="1200">
                          <a:effectLst/>
                        </a:rPr>
                        <a:t>q= -1,42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q</a:t>
                      </a:r>
                      <a:r>
                        <a:rPr lang="ru-RU" sz="1200" baseline="-25000" dirty="0">
                          <a:effectLst/>
                        </a:rPr>
                        <a:t>ср</a:t>
                      </a:r>
                      <a:r>
                        <a:rPr lang="en-US" sz="1200" baseline="-25000" dirty="0">
                          <a:effectLst/>
                        </a:rPr>
                        <a:t>.</a:t>
                      </a:r>
                      <a:r>
                        <a:rPr lang="en-US" sz="1200" dirty="0">
                          <a:effectLst/>
                        </a:rPr>
                        <a:t> =42,19      </a:t>
                      </a:r>
                      <a:r>
                        <a:rPr lang="ru-RU" sz="1200" dirty="0">
                          <a:effectLst/>
                          <a:sym typeface="UniversalMath1 BT" panose="05050102010205020602" pitchFamily="18" charset="2"/>
                        </a:rPr>
                        <a:t></a:t>
                      </a:r>
                      <a:r>
                        <a:rPr lang="en-US" sz="1200" dirty="0">
                          <a:effectLst/>
                        </a:rPr>
                        <a:t>h=+0,34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 </a:t>
                      </a:r>
                      <a:r>
                        <a:rPr lang="en-US" sz="1200" dirty="0">
                          <a:effectLst/>
                          <a:sym typeface="Symbol" panose="05050102010706020507" pitchFamily="18" charset="2"/>
                        </a:rPr>
                        <a:t></a:t>
                      </a:r>
                      <a:r>
                        <a:rPr lang="en-US" sz="1200" dirty="0">
                          <a:effectLst/>
                        </a:rPr>
                        <a:t> h = 21,58   </a:t>
                      </a:r>
                      <a:r>
                        <a:rPr lang="ru-RU" sz="1200" dirty="0">
                          <a:effectLst/>
                          <a:sym typeface="UniversalMath1 BT" panose="05050102010205020602" pitchFamily="18" charset="2"/>
                        </a:rPr>
                        <a:t></a:t>
                      </a:r>
                      <a:r>
                        <a:rPr lang="en-US" sz="1200" dirty="0">
                          <a:effectLst/>
                        </a:rPr>
                        <a:t>q= - 0,33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     </a:t>
                      </a:r>
                      <a:r>
                        <a:rPr lang="ru-RU" sz="1200" dirty="0">
                          <a:effectLst/>
                        </a:rPr>
                        <a:t>                   </a:t>
                      </a:r>
                      <a:r>
                        <a:rPr lang="ru-RU" sz="1200" dirty="0">
                          <a:effectLst/>
                          <a:sym typeface="UniversalMath1 BT" panose="05050102010205020602" pitchFamily="18" charset="2"/>
                        </a:rPr>
                        <a:t></a:t>
                      </a:r>
                      <a:r>
                        <a:rPr lang="en-US" sz="1200" dirty="0">
                          <a:effectLst/>
                        </a:rPr>
                        <a:t>h=</a:t>
                      </a:r>
                      <a:r>
                        <a:rPr lang="ru-RU" sz="1200" dirty="0">
                          <a:effectLst/>
                        </a:rPr>
                        <a:t> -0,52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4141">
                <a:tc rowSpan="4"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effectLst/>
                        </a:rPr>
                        <a:t>II</a:t>
                      </a:r>
                      <a:endParaRPr lang="ru-RU" sz="1200" b="1" i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6-3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+</a:t>
                      </a:r>
                      <a:r>
                        <a:rPr lang="en-US" sz="1200" dirty="0" smtClean="0">
                          <a:effectLst/>
                        </a:rPr>
                        <a:t>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0,79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0,0103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+8,49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10,325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0,0105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+8,66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10,269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0,0104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+8,58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1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6-5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29,47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0,92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0,00743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-4,83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30,56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0,0079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-5,14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30,96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0,0077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-5,01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1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5-4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685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3,61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0,43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0,00477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-3,26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4,355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0,0067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-4,59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4,751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0,0080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-5,48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1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4-3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+</a:t>
                      </a:r>
                      <a:r>
                        <a:rPr lang="en-US" sz="1200" dirty="0" smtClean="0">
                          <a:effectLst/>
                        </a:rPr>
                        <a:t>15,09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0,82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0,00883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+2,47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13,995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0,00777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+2,17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13,599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0,00727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+2,03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6568"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                    q</a:t>
                      </a:r>
                      <a:r>
                        <a:rPr lang="ru-RU" sz="1200" baseline="-25000" dirty="0">
                          <a:effectLst/>
                        </a:rPr>
                        <a:t>ср</a:t>
                      </a:r>
                      <a:r>
                        <a:rPr lang="en-US" sz="1200" baseline="-25000" dirty="0">
                          <a:effectLst/>
                        </a:rPr>
                        <a:t>.</a:t>
                      </a:r>
                      <a:r>
                        <a:rPr lang="en-US" sz="1200" dirty="0">
                          <a:effectLst/>
                        </a:rPr>
                        <a:t> =14,54     </a:t>
                      </a:r>
                      <a:r>
                        <a:rPr lang="en-US" sz="1200" baseline="-25000" dirty="0">
                          <a:effectLst/>
                        </a:rPr>
                        <a:t>  </a:t>
                      </a:r>
                      <a:r>
                        <a:rPr lang="en-US" sz="1200" dirty="0">
                          <a:effectLst/>
                        </a:rPr>
                        <a:t>                                                  </a:t>
                      </a:r>
                      <a:r>
                        <a:rPr lang="ru-RU" sz="1200" dirty="0">
                          <a:effectLst/>
                          <a:sym typeface="UniversalMath1 BT" panose="05050102010205020602" pitchFamily="18" charset="2"/>
                        </a:rPr>
                        <a:t></a:t>
                      </a:r>
                      <a:r>
                        <a:rPr lang="en-US" sz="1200" dirty="0">
                          <a:effectLst/>
                        </a:rPr>
                        <a:t>h=+2,87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                    </a:t>
                      </a:r>
                      <a:r>
                        <a:rPr lang="en-US" sz="1200" dirty="0">
                          <a:effectLst/>
                          <a:sym typeface="Symbol" panose="05050102010706020507" pitchFamily="18" charset="2"/>
                        </a:rPr>
                        <a:t></a:t>
                      </a:r>
                      <a:r>
                        <a:rPr lang="en-US" sz="1200" dirty="0">
                          <a:effectLst/>
                        </a:rPr>
                        <a:t> h = 19,05                                                      </a:t>
                      </a:r>
                      <a:r>
                        <a:rPr lang="ru-RU" sz="1200" dirty="0">
                          <a:effectLst/>
                          <a:sym typeface="UniversalMath1 BT" panose="05050102010205020602" pitchFamily="18" charset="2"/>
                        </a:rPr>
                        <a:t></a:t>
                      </a:r>
                      <a:r>
                        <a:rPr lang="en-US" sz="1200" dirty="0">
                          <a:effectLst/>
                        </a:rPr>
                        <a:t>q= -1,095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q</a:t>
                      </a:r>
                      <a:r>
                        <a:rPr lang="ru-RU" sz="1200" baseline="-25000" dirty="0">
                          <a:effectLst/>
                        </a:rPr>
                        <a:t>ср</a:t>
                      </a:r>
                      <a:r>
                        <a:rPr lang="en-US" sz="1200" baseline="-25000" dirty="0">
                          <a:effectLst/>
                        </a:rPr>
                        <a:t>.</a:t>
                      </a:r>
                      <a:r>
                        <a:rPr lang="en-US" sz="1200" dirty="0">
                          <a:effectLst/>
                        </a:rPr>
                        <a:t> =14,81      </a:t>
                      </a:r>
                      <a:r>
                        <a:rPr lang="ru-RU" sz="1200" dirty="0">
                          <a:effectLst/>
                          <a:sym typeface="UniversalMath1 BT" panose="05050102010205020602" pitchFamily="18" charset="2"/>
                        </a:rPr>
                        <a:t></a:t>
                      </a:r>
                      <a:r>
                        <a:rPr lang="en-US" sz="1200" dirty="0">
                          <a:effectLst/>
                        </a:rPr>
                        <a:t>h=+ 1,10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 </a:t>
                      </a:r>
                      <a:r>
                        <a:rPr lang="en-US" sz="1200" dirty="0">
                          <a:effectLst/>
                          <a:sym typeface="Symbol" panose="05050102010706020507" pitchFamily="18" charset="2"/>
                        </a:rPr>
                        <a:t></a:t>
                      </a:r>
                      <a:r>
                        <a:rPr lang="en-US" sz="1200" dirty="0">
                          <a:effectLst/>
                        </a:rPr>
                        <a:t> h = 14,81   </a:t>
                      </a:r>
                      <a:r>
                        <a:rPr lang="ru-RU" sz="1200" dirty="0">
                          <a:effectLst/>
                          <a:sym typeface="UniversalMath1 BT" panose="05050102010205020602" pitchFamily="18" charset="2"/>
                        </a:rPr>
                        <a:t></a:t>
                      </a:r>
                      <a:r>
                        <a:rPr lang="en-US" sz="1200" dirty="0">
                          <a:effectLst/>
                        </a:rPr>
                        <a:t>q= - 0,396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                        </a:t>
                      </a:r>
                      <a:r>
                        <a:rPr lang="ru-RU" sz="1200" dirty="0">
                          <a:effectLst/>
                          <a:sym typeface="UniversalMath1 BT" panose="05050102010205020602" pitchFamily="18" charset="2"/>
                        </a:rPr>
                        <a:t></a:t>
                      </a:r>
                      <a:r>
                        <a:rPr lang="en-US" sz="1200" dirty="0">
                          <a:effectLst/>
                        </a:rPr>
                        <a:t>h</a:t>
                      </a:r>
                      <a:r>
                        <a:rPr lang="ru-RU" sz="1200" dirty="0">
                          <a:effectLst/>
                        </a:rPr>
                        <a:t>=+0,12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365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72440" y="176646"/>
            <a:ext cx="10454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Определение свободных напоров</a:t>
            </a:r>
            <a:endParaRPr lang="ru-RU" sz="36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9" t="6222" r="3382" b="5334"/>
          <a:stretch/>
        </p:blipFill>
        <p:spPr>
          <a:xfrm rot="16200000">
            <a:off x="3295651" y="-826774"/>
            <a:ext cx="5189221" cy="909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87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9" t="4000" r="2987" b="8666"/>
          <a:stretch/>
        </p:blipFill>
        <p:spPr>
          <a:xfrm rot="16200000">
            <a:off x="3762223" y="-1217147"/>
            <a:ext cx="5059685" cy="895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07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" t="7778" r="3778"/>
          <a:stretch/>
        </p:blipFill>
        <p:spPr>
          <a:xfrm rot="16200000">
            <a:off x="3517405" y="-1734326"/>
            <a:ext cx="5577843" cy="980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3" t="5555" r="4963"/>
          <a:stretch/>
        </p:blipFill>
        <p:spPr>
          <a:xfrm rot="16200000">
            <a:off x="3704756" y="-1708317"/>
            <a:ext cx="5471161" cy="1019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64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" b="6223"/>
          <a:stretch/>
        </p:blipFill>
        <p:spPr>
          <a:xfrm rot="16200000">
            <a:off x="3064484" y="-1250908"/>
            <a:ext cx="6010662" cy="916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96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6" b="16222"/>
          <a:stretch/>
        </p:blipFill>
        <p:spPr>
          <a:xfrm rot="16200000">
            <a:off x="3069694" y="-517946"/>
            <a:ext cx="6144056" cy="798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54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1" y="159556"/>
            <a:ext cx="8596668" cy="65253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Резюме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6533" y="812087"/>
            <a:ext cx="11074400" cy="462859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2000" b="1" dirty="0" smtClean="0">
                <a:solidFill>
                  <a:srgbClr val="FF0000"/>
                </a:solidFill>
                <a:cs typeface="Aharoni" panose="02010803020104030203" pitchFamily="2" charset="-79"/>
              </a:rPr>
              <a:t>Свободные напоры в системе </a:t>
            </a:r>
            <a:r>
              <a:rPr lang="ru-RU" sz="2000" b="1" smtClean="0">
                <a:solidFill>
                  <a:srgbClr val="FF0000"/>
                </a:solidFill>
                <a:cs typeface="Aharoni" panose="02010803020104030203" pitchFamily="2" charset="-79"/>
              </a:rPr>
              <a:t>водоснабжения</a:t>
            </a:r>
            <a:r>
              <a:rPr lang="ru-RU" sz="2000" smtClean="0">
                <a:solidFill>
                  <a:schemeClr val="tx1"/>
                </a:solidFill>
                <a:cs typeface="Arial" pitchFamily="34" charset="0"/>
              </a:rPr>
              <a:t>.</a:t>
            </a:r>
            <a:endParaRPr lang="ru-RU" sz="2000" b="1" dirty="0" smtClean="0">
              <a:solidFill>
                <a:srgbClr val="FF0000"/>
              </a:solidFill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6466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41" y="574705"/>
            <a:ext cx="8596668" cy="613893"/>
          </a:xfrm>
        </p:spPr>
        <p:txBody>
          <a:bodyPr>
            <a:normAutofit/>
          </a:bodyPr>
          <a:lstStyle/>
          <a:p>
            <a:pPr algn="ctr"/>
            <a:r>
              <a:rPr lang="ru-RU" altLang="ru-RU" sz="2400" dirty="0">
                <a:solidFill>
                  <a:schemeClr val="tx1"/>
                </a:solidFill>
              </a:rPr>
              <a:t>Благодарю за </a:t>
            </a:r>
            <a:r>
              <a:rPr lang="ru-RU" altLang="ru-RU" sz="2400" dirty="0" smtClean="0">
                <a:solidFill>
                  <a:schemeClr val="tx1"/>
                </a:solidFill>
              </a:rPr>
              <a:t>внимание!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786389"/>
            <a:ext cx="8596668" cy="278183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None/>
            </a:pPr>
            <a:endParaRPr lang="ru-RU" altLang="ru-RU" sz="1600" dirty="0" smtClean="0"/>
          </a:p>
          <a:p>
            <a:pPr marL="0" indent="0" algn="ctr">
              <a:lnSpc>
                <a:spcPct val="80000"/>
              </a:lnSpc>
              <a:buNone/>
            </a:pPr>
            <a:endParaRPr lang="ru-RU" altLang="ru-RU" sz="1600" dirty="0"/>
          </a:p>
          <a:p>
            <a:pPr marL="0" indent="0" algn="ctr">
              <a:lnSpc>
                <a:spcPct val="80000"/>
              </a:lnSpc>
              <a:buNone/>
            </a:pPr>
            <a:endParaRPr lang="ru-RU" altLang="ru-RU" sz="1600" dirty="0"/>
          </a:p>
          <a:p>
            <a:pPr algn="ctr">
              <a:lnSpc>
                <a:spcPct val="80000"/>
              </a:lnSpc>
              <a:buNone/>
            </a:pPr>
            <a:r>
              <a:rPr lang="ru-RU" altLang="ru-RU" sz="1600" dirty="0" err="1" smtClean="0">
                <a:solidFill>
                  <a:schemeClr val="tx1"/>
                </a:solidFill>
              </a:rPr>
              <a:t>Еремеева</a:t>
            </a:r>
            <a:r>
              <a:rPr lang="ru-RU" altLang="ru-RU" sz="1600" dirty="0" smtClean="0">
                <a:solidFill>
                  <a:schemeClr val="tx1"/>
                </a:solidFill>
              </a:rPr>
              <a:t> Юлия  Николаевна</a:t>
            </a:r>
            <a:endParaRPr lang="ru-RU" altLang="ru-RU" sz="1600" dirty="0">
              <a:solidFill>
                <a:schemeClr val="tx1"/>
              </a:solidFill>
            </a:endParaRPr>
          </a:p>
          <a:p>
            <a:pPr algn="ctr">
              <a:lnSpc>
                <a:spcPct val="80000"/>
              </a:lnSpc>
              <a:buNone/>
            </a:pPr>
            <a:r>
              <a:rPr lang="ru-RU" altLang="ru-RU" sz="1600" dirty="0" smtClean="0">
                <a:solidFill>
                  <a:schemeClr val="hlink"/>
                </a:solidFill>
              </a:rPr>
              <a:t>е</a:t>
            </a:r>
            <a:r>
              <a:rPr lang="en-US" altLang="ru-RU" sz="1600" dirty="0">
                <a:solidFill>
                  <a:schemeClr val="hlink"/>
                </a:solidFill>
              </a:rPr>
              <a:t>mail</a:t>
            </a:r>
            <a:r>
              <a:rPr lang="ru-RU" altLang="ru-RU" sz="1600" dirty="0" smtClean="0">
                <a:solidFill>
                  <a:schemeClr val="hlink"/>
                </a:solidFill>
              </a:rPr>
              <a:t>:</a:t>
            </a:r>
            <a:r>
              <a:rPr lang="en-US" altLang="ru-RU" sz="1600" dirty="0" smtClean="0">
                <a:solidFill>
                  <a:schemeClr val="hlink"/>
                </a:solidFill>
              </a:rPr>
              <a:t>yeremeyeva83@mail.ru</a:t>
            </a:r>
            <a:endParaRPr lang="en-US" altLang="ru-RU" sz="1600" dirty="0">
              <a:solidFill>
                <a:schemeClr val="hlink"/>
              </a:solidFill>
            </a:endParaRPr>
          </a:p>
          <a:p>
            <a:pPr algn="ctr">
              <a:lnSpc>
                <a:spcPct val="80000"/>
              </a:lnSpc>
              <a:buNone/>
            </a:pPr>
            <a:r>
              <a:rPr lang="ru-RU" altLang="ru-RU" sz="1600" dirty="0">
                <a:solidFill>
                  <a:schemeClr val="hlink"/>
                </a:solidFill>
              </a:rPr>
              <a:t>+</a:t>
            </a:r>
            <a:r>
              <a:rPr lang="ru-RU" altLang="ru-RU" sz="1600" dirty="0" smtClean="0">
                <a:solidFill>
                  <a:schemeClr val="hlink"/>
                </a:solidFill>
              </a:rPr>
              <a:t>7-</a:t>
            </a:r>
            <a:r>
              <a:rPr lang="en-US" altLang="ru-RU" sz="1600" dirty="0" smtClean="0">
                <a:solidFill>
                  <a:schemeClr val="hlink"/>
                </a:solidFill>
              </a:rPr>
              <a:t>705-505-04-09</a:t>
            </a:r>
            <a:endParaRPr lang="ru-RU" altLang="ru-RU" sz="1600" dirty="0">
              <a:solidFill>
                <a:schemeClr val="hlin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5" b="24601"/>
          <a:stretch/>
        </p:blipFill>
        <p:spPr>
          <a:xfrm>
            <a:off x="3198136" y="1213263"/>
            <a:ext cx="3978438" cy="19513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-2037" t="84330" r="-1" b="1"/>
          <a:stretch/>
        </p:blipFill>
        <p:spPr>
          <a:xfrm>
            <a:off x="3077097" y="3261663"/>
            <a:ext cx="4099477" cy="40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35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1f69e3f5454bb80e1f637d6a4898515108a15"/>
</p:tagLst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1539</TotalTime>
  <Words>562</Words>
  <Application>Microsoft Office PowerPoint</Application>
  <PresentationFormat>Широкоэкранный</PresentationFormat>
  <Paragraphs>227</Paragraphs>
  <Slides>15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Aharoni</vt:lpstr>
      <vt:lpstr>Arial</vt:lpstr>
      <vt:lpstr>Calibri</vt:lpstr>
      <vt:lpstr>Symbol</vt:lpstr>
      <vt:lpstr>Times New Roman</vt:lpstr>
      <vt:lpstr>Trebuchet MS</vt:lpstr>
      <vt:lpstr>UniversalMath1 BT</vt:lpstr>
      <vt:lpstr>Wingdings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Резюме</vt:lpstr>
      <vt:lpstr>Благодарю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Вадим</dc:creator>
  <cp:lastModifiedBy>Julia_N</cp:lastModifiedBy>
  <cp:revision>138</cp:revision>
  <cp:lastPrinted>2020-07-14T09:26:30Z</cp:lastPrinted>
  <dcterms:created xsi:type="dcterms:W3CDTF">2016-11-29T19:09:54Z</dcterms:created>
  <dcterms:modified xsi:type="dcterms:W3CDTF">2021-02-11T03:27:23Z</dcterms:modified>
</cp:coreProperties>
</file>